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sldIdLst>
    <p:sldId id="256" r:id="rId2"/>
    <p:sldId id="257" r:id="rId3"/>
    <p:sldId id="258" r:id="rId4"/>
    <p:sldId id="262"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7FBD9-2C9B-43CD-A80F-5B43447A6D36}" type="doc">
      <dgm:prSet loTypeId="urn:microsoft.com/office/officeart/2005/8/layout/cycle2" loCatId="cycle" qsTypeId="urn:microsoft.com/office/officeart/2005/8/quickstyle/simple1" qsCatId="simple" csTypeId="urn:microsoft.com/office/officeart/2005/8/colors/colorful4" csCatId="colorful" phldr="1"/>
      <dgm:spPr/>
      <dgm:t>
        <a:bodyPr/>
        <a:lstStyle/>
        <a:p>
          <a:endParaRPr lang="en-GB"/>
        </a:p>
      </dgm:t>
    </dgm:pt>
    <dgm:pt modelId="{ADB23063-7E35-4391-ADB2-B1787CCC8DD8}">
      <dgm:prSet phldrT="[Text]"/>
      <dgm:spPr/>
      <dgm:t>
        <a:bodyPr/>
        <a:lstStyle/>
        <a:p>
          <a:r>
            <a:rPr lang="en-GB" dirty="0"/>
            <a:t>Plastic Waste</a:t>
          </a:r>
        </a:p>
      </dgm:t>
    </dgm:pt>
    <dgm:pt modelId="{5A60BEF3-13C1-4BD7-A121-E332B28E37D0}" type="parTrans" cxnId="{8F4B64B6-A1B3-4558-A72B-2191369A8E06}">
      <dgm:prSet/>
      <dgm:spPr/>
      <dgm:t>
        <a:bodyPr/>
        <a:lstStyle/>
        <a:p>
          <a:endParaRPr lang="en-GB"/>
        </a:p>
      </dgm:t>
    </dgm:pt>
    <dgm:pt modelId="{7D31EF4D-DC8D-4CCE-893A-E3FEF5ED2415}" type="sibTrans" cxnId="{8F4B64B6-A1B3-4558-A72B-2191369A8E06}">
      <dgm:prSet/>
      <dgm:spPr/>
      <dgm:t>
        <a:bodyPr/>
        <a:lstStyle/>
        <a:p>
          <a:endParaRPr lang="en-GB"/>
        </a:p>
      </dgm:t>
    </dgm:pt>
    <dgm:pt modelId="{646C59B7-72AB-46F5-90FA-DD5CA39960D4}">
      <dgm:prSet phldrT="[Text]"/>
      <dgm:spPr/>
      <dgm:t>
        <a:bodyPr/>
        <a:lstStyle/>
        <a:p>
          <a:r>
            <a:rPr lang="en-GB" dirty="0"/>
            <a:t>Shredding (3 minutes)</a:t>
          </a:r>
        </a:p>
      </dgm:t>
    </dgm:pt>
    <dgm:pt modelId="{FAF57176-A96E-490B-8649-5B36C2C699A3}" type="parTrans" cxnId="{44C314D3-C59B-4988-B6A6-8C8153855642}">
      <dgm:prSet/>
      <dgm:spPr/>
      <dgm:t>
        <a:bodyPr/>
        <a:lstStyle/>
        <a:p>
          <a:endParaRPr lang="en-GB"/>
        </a:p>
      </dgm:t>
    </dgm:pt>
    <dgm:pt modelId="{5AD4077E-287D-4D3A-B0DB-981D5C6AFD48}" type="sibTrans" cxnId="{44C314D3-C59B-4988-B6A6-8C8153855642}">
      <dgm:prSet/>
      <dgm:spPr/>
      <dgm:t>
        <a:bodyPr/>
        <a:lstStyle/>
        <a:p>
          <a:endParaRPr lang="en-GB"/>
        </a:p>
      </dgm:t>
    </dgm:pt>
    <dgm:pt modelId="{C6689C5F-5F46-4924-8FC9-62829FC73F20}">
      <dgm:prSet phldrT="[Text]"/>
      <dgm:spPr/>
      <dgm:t>
        <a:bodyPr/>
        <a:lstStyle/>
        <a:p>
          <a:r>
            <a:rPr lang="en-GB" dirty="0"/>
            <a:t>Extrusion  (4 minutes)</a:t>
          </a:r>
        </a:p>
      </dgm:t>
    </dgm:pt>
    <dgm:pt modelId="{A5B87BBB-4BA3-438B-817C-9A03E5A16526}" type="parTrans" cxnId="{240C35EB-2953-45EF-B951-C259D6E295FB}">
      <dgm:prSet/>
      <dgm:spPr/>
      <dgm:t>
        <a:bodyPr/>
        <a:lstStyle/>
        <a:p>
          <a:endParaRPr lang="en-GB"/>
        </a:p>
      </dgm:t>
    </dgm:pt>
    <dgm:pt modelId="{266B508E-89EB-47DF-A529-7B70A879075A}" type="sibTrans" cxnId="{240C35EB-2953-45EF-B951-C259D6E295FB}">
      <dgm:prSet/>
      <dgm:spPr/>
      <dgm:t>
        <a:bodyPr/>
        <a:lstStyle/>
        <a:p>
          <a:endParaRPr lang="en-GB"/>
        </a:p>
      </dgm:t>
    </dgm:pt>
    <dgm:pt modelId="{27485987-ED83-4E1A-B4E1-3A84BDAEE99B}">
      <dgm:prSet phldrT="[Text]"/>
      <dgm:spPr/>
      <dgm:t>
        <a:bodyPr/>
        <a:lstStyle/>
        <a:p>
          <a:r>
            <a:rPr lang="en-GB" dirty="0"/>
            <a:t>Final Recycled Brick           (7 minutes)</a:t>
          </a:r>
        </a:p>
      </dgm:t>
    </dgm:pt>
    <dgm:pt modelId="{FBE8BED9-0631-40C6-8E5A-93A3F69B8A10}" type="parTrans" cxnId="{A8F325E5-8773-4AA0-9606-4B0DC6CB905C}">
      <dgm:prSet/>
      <dgm:spPr/>
      <dgm:t>
        <a:bodyPr/>
        <a:lstStyle/>
        <a:p>
          <a:endParaRPr lang="en-GB"/>
        </a:p>
      </dgm:t>
    </dgm:pt>
    <dgm:pt modelId="{84C5031F-17D3-4528-AAE5-03536804D7A0}" type="sibTrans" cxnId="{A8F325E5-8773-4AA0-9606-4B0DC6CB905C}">
      <dgm:prSet/>
      <dgm:spPr/>
      <dgm:t>
        <a:bodyPr/>
        <a:lstStyle/>
        <a:p>
          <a:endParaRPr lang="en-GB"/>
        </a:p>
      </dgm:t>
    </dgm:pt>
    <dgm:pt modelId="{232AE735-2286-4FE8-BB3A-7FE365D0D6BE}" type="pres">
      <dgm:prSet presAssocID="{7FE7FBD9-2C9B-43CD-A80F-5B43447A6D36}" presName="cycle" presStyleCnt="0">
        <dgm:presLayoutVars>
          <dgm:dir/>
          <dgm:resizeHandles val="exact"/>
        </dgm:presLayoutVars>
      </dgm:prSet>
      <dgm:spPr/>
      <dgm:t>
        <a:bodyPr/>
        <a:lstStyle/>
        <a:p>
          <a:endParaRPr lang="en-US"/>
        </a:p>
      </dgm:t>
    </dgm:pt>
    <dgm:pt modelId="{18E322EF-F3CD-40D3-AA66-DA1AF65CE98A}" type="pres">
      <dgm:prSet presAssocID="{ADB23063-7E35-4391-ADB2-B1787CCC8DD8}" presName="node" presStyleLbl="node1" presStyleIdx="0" presStyleCnt="4">
        <dgm:presLayoutVars>
          <dgm:bulletEnabled val="1"/>
        </dgm:presLayoutVars>
      </dgm:prSet>
      <dgm:spPr/>
      <dgm:t>
        <a:bodyPr/>
        <a:lstStyle/>
        <a:p>
          <a:endParaRPr lang="en-US"/>
        </a:p>
      </dgm:t>
    </dgm:pt>
    <dgm:pt modelId="{F8DA2A15-68BC-4673-9E90-4D5BED15940E}" type="pres">
      <dgm:prSet presAssocID="{7D31EF4D-DC8D-4CCE-893A-E3FEF5ED2415}" presName="sibTrans" presStyleLbl="sibTrans2D1" presStyleIdx="0" presStyleCnt="4"/>
      <dgm:spPr/>
      <dgm:t>
        <a:bodyPr/>
        <a:lstStyle/>
        <a:p>
          <a:endParaRPr lang="en-US"/>
        </a:p>
      </dgm:t>
    </dgm:pt>
    <dgm:pt modelId="{CB079B34-C594-43D6-AFE7-EB4C29969B66}" type="pres">
      <dgm:prSet presAssocID="{7D31EF4D-DC8D-4CCE-893A-E3FEF5ED2415}" presName="connectorText" presStyleLbl="sibTrans2D1" presStyleIdx="0" presStyleCnt="4"/>
      <dgm:spPr/>
      <dgm:t>
        <a:bodyPr/>
        <a:lstStyle/>
        <a:p>
          <a:endParaRPr lang="en-US"/>
        </a:p>
      </dgm:t>
    </dgm:pt>
    <dgm:pt modelId="{DBA51B72-9FA7-4FD2-9E72-95F64F45B2E6}" type="pres">
      <dgm:prSet presAssocID="{646C59B7-72AB-46F5-90FA-DD5CA39960D4}" presName="node" presStyleLbl="node1" presStyleIdx="1" presStyleCnt="4">
        <dgm:presLayoutVars>
          <dgm:bulletEnabled val="1"/>
        </dgm:presLayoutVars>
      </dgm:prSet>
      <dgm:spPr/>
      <dgm:t>
        <a:bodyPr/>
        <a:lstStyle/>
        <a:p>
          <a:endParaRPr lang="en-US"/>
        </a:p>
      </dgm:t>
    </dgm:pt>
    <dgm:pt modelId="{B364D4E9-6748-44A2-8E82-75911F549B47}" type="pres">
      <dgm:prSet presAssocID="{5AD4077E-287D-4D3A-B0DB-981D5C6AFD48}" presName="sibTrans" presStyleLbl="sibTrans2D1" presStyleIdx="1" presStyleCnt="4"/>
      <dgm:spPr/>
      <dgm:t>
        <a:bodyPr/>
        <a:lstStyle/>
        <a:p>
          <a:endParaRPr lang="en-US"/>
        </a:p>
      </dgm:t>
    </dgm:pt>
    <dgm:pt modelId="{340C1D8F-51E1-4555-8A61-C0ABA1802FE5}" type="pres">
      <dgm:prSet presAssocID="{5AD4077E-287D-4D3A-B0DB-981D5C6AFD48}" presName="connectorText" presStyleLbl="sibTrans2D1" presStyleIdx="1" presStyleCnt="4"/>
      <dgm:spPr/>
      <dgm:t>
        <a:bodyPr/>
        <a:lstStyle/>
        <a:p>
          <a:endParaRPr lang="en-US"/>
        </a:p>
      </dgm:t>
    </dgm:pt>
    <dgm:pt modelId="{BB7B998D-8328-45FF-9F42-92132429A940}" type="pres">
      <dgm:prSet presAssocID="{C6689C5F-5F46-4924-8FC9-62829FC73F20}" presName="node" presStyleLbl="node1" presStyleIdx="2" presStyleCnt="4">
        <dgm:presLayoutVars>
          <dgm:bulletEnabled val="1"/>
        </dgm:presLayoutVars>
      </dgm:prSet>
      <dgm:spPr/>
      <dgm:t>
        <a:bodyPr/>
        <a:lstStyle/>
        <a:p>
          <a:endParaRPr lang="en-US"/>
        </a:p>
      </dgm:t>
    </dgm:pt>
    <dgm:pt modelId="{2817E54F-4607-4291-AF85-16982F4057C8}" type="pres">
      <dgm:prSet presAssocID="{266B508E-89EB-47DF-A529-7B70A879075A}" presName="sibTrans" presStyleLbl="sibTrans2D1" presStyleIdx="2" presStyleCnt="4"/>
      <dgm:spPr/>
      <dgm:t>
        <a:bodyPr/>
        <a:lstStyle/>
        <a:p>
          <a:endParaRPr lang="en-US"/>
        </a:p>
      </dgm:t>
    </dgm:pt>
    <dgm:pt modelId="{CB3D74B5-6392-442C-AC3C-BC529AA6BDF5}" type="pres">
      <dgm:prSet presAssocID="{266B508E-89EB-47DF-A529-7B70A879075A}" presName="connectorText" presStyleLbl="sibTrans2D1" presStyleIdx="2" presStyleCnt="4"/>
      <dgm:spPr/>
      <dgm:t>
        <a:bodyPr/>
        <a:lstStyle/>
        <a:p>
          <a:endParaRPr lang="en-US"/>
        </a:p>
      </dgm:t>
    </dgm:pt>
    <dgm:pt modelId="{1E1EF616-28C1-4EE7-8709-2E8D1148AED3}" type="pres">
      <dgm:prSet presAssocID="{27485987-ED83-4E1A-B4E1-3A84BDAEE99B}" presName="node" presStyleLbl="node1" presStyleIdx="3" presStyleCnt="4">
        <dgm:presLayoutVars>
          <dgm:bulletEnabled val="1"/>
        </dgm:presLayoutVars>
      </dgm:prSet>
      <dgm:spPr/>
      <dgm:t>
        <a:bodyPr/>
        <a:lstStyle/>
        <a:p>
          <a:endParaRPr lang="en-US"/>
        </a:p>
      </dgm:t>
    </dgm:pt>
    <dgm:pt modelId="{1DFF7AFA-5A14-422B-8B94-FA0B89AFFFB4}" type="pres">
      <dgm:prSet presAssocID="{84C5031F-17D3-4528-AAE5-03536804D7A0}" presName="sibTrans" presStyleLbl="sibTrans2D1" presStyleIdx="3" presStyleCnt="4"/>
      <dgm:spPr/>
      <dgm:t>
        <a:bodyPr/>
        <a:lstStyle/>
        <a:p>
          <a:endParaRPr lang="en-US"/>
        </a:p>
      </dgm:t>
    </dgm:pt>
    <dgm:pt modelId="{5FF6B9BC-4793-409A-B5D8-34A078622128}" type="pres">
      <dgm:prSet presAssocID="{84C5031F-17D3-4528-AAE5-03536804D7A0}" presName="connectorText" presStyleLbl="sibTrans2D1" presStyleIdx="3" presStyleCnt="4"/>
      <dgm:spPr/>
      <dgm:t>
        <a:bodyPr/>
        <a:lstStyle/>
        <a:p>
          <a:endParaRPr lang="en-US"/>
        </a:p>
      </dgm:t>
    </dgm:pt>
  </dgm:ptLst>
  <dgm:cxnLst>
    <dgm:cxn modelId="{1CD60CDA-B84B-4C34-8207-9875236EE19A}" type="presOf" srcId="{5AD4077E-287D-4D3A-B0DB-981D5C6AFD48}" destId="{340C1D8F-51E1-4555-8A61-C0ABA1802FE5}" srcOrd="1" destOrd="0" presId="urn:microsoft.com/office/officeart/2005/8/layout/cycle2"/>
    <dgm:cxn modelId="{DC01E47B-B10F-44C0-BDBB-7E77AA42CC98}" type="presOf" srcId="{5AD4077E-287D-4D3A-B0DB-981D5C6AFD48}" destId="{B364D4E9-6748-44A2-8E82-75911F549B47}" srcOrd="0" destOrd="0" presId="urn:microsoft.com/office/officeart/2005/8/layout/cycle2"/>
    <dgm:cxn modelId="{4777F655-4EEF-482E-A0C3-8174D76306B0}" type="presOf" srcId="{27485987-ED83-4E1A-B4E1-3A84BDAEE99B}" destId="{1E1EF616-28C1-4EE7-8709-2E8D1148AED3}" srcOrd="0" destOrd="0" presId="urn:microsoft.com/office/officeart/2005/8/layout/cycle2"/>
    <dgm:cxn modelId="{8F4B64B6-A1B3-4558-A72B-2191369A8E06}" srcId="{7FE7FBD9-2C9B-43CD-A80F-5B43447A6D36}" destId="{ADB23063-7E35-4391-ADB2-B1787CCC8DD8}" srcOrd="0" destOrd="0" parTransId="{5A60BEF3-13C1-4BD7-A121-E332B28E37D0}" sibTransId="{7D31EF4D-DC8D-4CCE-893A-E3FEF5ED2415}"/>
    <dgm:cxn modelId="{44C314D3-C59B-4988-B6A6-8C8153855642}" srcId="{7FE7FBD9-2C9B-43CD-A80F-5B43447A6D36}" destId="{646C59B7-72AB-46F5-90FA-DD5CA39960D4}" srcOrd="1" destOrd="0" parTransId="{FAF57176-A96E-490B-8649-5B36C2C699A3}" sibTransId="{5AD4077E-287D-4D3A-B0DB-981D5C6AFD48}"/>
    <dgm:cxn modelId="{34598755-9546-41D8-B6E5-F76223A3FA24}" type="presOf" srcId="{C6689C5F-5F46-4924-8FC9-62829FC73F20}" destId="{BB7B998D-8328-45FF-9F42-92132429A940}" srcOrd="0" destOrd="0" presId="urn:microsoft.com/office/officeart/2005/8/layout/cycle2"/>
    <dgm:cxn modelId="{EEEDD7EA-AE50-41DF-A07F-E6EE1158259E}" type="presOf" srcId="{84C5031F-17D3-4528-AAE5-03536804D7A0}" destId="{5FF6B9BC-4793-409A-B5D8-34A078622128}" srcOrd="1" destOrd="0" presId="urn:microsoft.com/office/officeart/2005/8/layout/cycle2"/>
    <dgm:cxn modelId="{240C35EB-2953-45EF-B951-C259D6E295FB}" srcId="{7FE7FBD9-2C9B-43CD-A80F-5B43447A6D36}" destId="{C6689C5F-5F46-4924-8FC9-62829FC73F20}" srcOrd="2" destOrd="0" parTransId="{A5B87BBB-4BA3-438B-817C-9A03E5A16526}" sibTransId="{266B508E-89EB-47DF-A529-7B70A879075A}"/>
    <dgm:cxn modelId="{A8F325E5-8773-4AA0-9606-4B0DC6CB905C}" srcId="{7FE7FBD9-2C9B-43CD-A80F-5B43447A6D36}" destId="{27485987-ED83-4E1A-B4E1-3A84BDAEE99B}" srcOrd="3" destOrd="0" parTransId="{FBE8BED9-0631-40C6-8E5A-93A3F69B8A10}" sibTransId="{84C5031F-17D3-4528-AAE5-03536804D7A0}"/>
    <dgm:cxn modelId="{DC959FA0-158D-4267-B10E-DBF948F25932}" type="presOf" srcId="{ADB23063-7E35-4391-ADB2-B1787CCC8DD8}" destId="{18E322EF-F3CD-40D3-AA66-DA1AF65CE98A}" srcOrd="0" destOrd="0" presId="urn:microsoft.com/office/officeart/2005/8/layout/cycle2"/>
    <dgm:cxn modelId="{6E5A6861-7BEF-4031-8EA9-75C2689ED719}" type="presOf" srcId="{266B508E-89EB-47DF-A529-7B70A879075A}" destId="{CB3D74B5-6392-442C-AC3C-BC529AA6BDF5}" srcOrd="1" destOrd="0" presId="urn:microsoft.com/office/officeart/2005/8/layout/cycle2"/>
    <dgm:cxn modelId="{C0CC1B4C-8368-4C11-98D2-E9E63D40E70F}" type="presOf" srcId="{646C59B7-72AB-46F5-90FA-DD5CA39960D4}" destId="{DBA51B72-9FA7-4FD2-9E72-95F64F45B2E6}" srcOrd="0" destOrd="0" presId="urn:microsoft.com/office/officeart/2005/8/layout/cycle2"/>
    <dgm:cxn modelId="{E0D0BD9E-F302-401D-B456-75559089116F}" type="presOf" srcId="{266B508E-89EB-47DF-A529-7B70A879075A}" destId="{2817E54F-4607-4291-AF85-16982F4057C8}" srcOrd="0" destOrd="0" presId="urn:microsoft.com/office/officeart/2005/8/layout/cycle2"/>
    <dgm:cxn modelId="{EBF39C75-796B-4248-9D8D-0CB6E95D45E5}" type="presOf" srcId="{7FE7FBD9-2C9B-43CD-A80F-5B43447A6D36}" destId="{232AE735-2286-4FE8-BB3A-7FE365D0D6BE}" srcOrd="0" destOrd="0" presId="urn:microsoft.com/office/officeart/2005/8/layout/cycle2"/>
    <dgm:cxn modelId="{4144A427-EA50-4E5E-95EE-E96D29E16770}" type="presOf" srcId="{7D31EF4D-DC8D-4CCE-893A-E3FEF5ED2415}" destId="{F8DA2A15-68BC-4673-9E90-4D5BED15940E}" srcOrd="0" destOrd="0" presId="urn:microsoft.com/office/officeart/2005/8/layout/cycle2"/>
    <dgm:cxn modelId="{7A6BA78F-10EF-4CED-8E63-61F2FDC88DBD}" type="presOf" srcId="{7D31EF4D-DC8D-4CCE-893A-E3FEF5ED2415}" destId="{CB079B34-C594-43D6-AFE7-EB4C29969B66}" srcOrd="1" destOrd="0" presId="urn:microsoft.com/office/officeart/2005/8/layout/cycle2"/>
    <dgm:cxn modelId="{54D72A2F-403E-47B4-A554-1E1EA9AE1F52}" type="presOf" srcId="{84C5031F-17D3-4528-AAE5-03536804D7A0}" destId="{1DFF7AFA-5A14-422B-8B94-FA0B89AFFFB4}" srcOrd="0" destOrd="0" presId="urn:microsoft.com/office/officeart/2005/8/layout/cycle2"/>
    <dgm:cxn modelId="{A3D70D4F-C354-4604-9951-E610A16003AC}" type="presParOf" srcId="{232AE735-2286-4FE8-BB3A-7FE365D0D6BE}" destId="{18E322EF-F3CD-40D3-AA66-DA1AF65CE98A}" srcOrd="0" destOrd="0" presId="urn:microsoft.com/office/officeart/2005/8/layout/cycle2"/>
    <dgm:cxn modelId="{1C508140-081A-4CFC-856B-18E1F3EB2E43}" type="presParOf" srcId="{232AE735-2286-4FE8-BB3A-7FE365D0D6BE}" destId="{F8DA2A15-68BC-4673-9E90-4D5BED15940E}" srcOrd="1" destOrd="0" presId="urn:microsoft.com/office/officeart/2005/8/layout/cycle2"/>
    <dgm:cxn modelId="{D296A8AC-613B-42D6-8026-EDA396B57F6F}" type="presParOf" srcId="{F8DA2A15-68BC-4673-9E90-4D5BED15940E}" destId="{CB079B34-C594-43D6-AFE7-EB4C29969B66}" srcOrd="0" destOrd="0" presId="urn:microsoft.com/office/officeart/2005/8/layout/cycle2"/>
    <dgm:cxn modelId="{12FDFC05-A6E2-4D14-81DD-301599B3417D}" type="presParOf" srcId="{232AE735-2286-4FE8-BB3A-7FE365D0D6BE}" destId="{DBA51B72-9FA7-4FD2-9E72-95F64F45B2E6}" srcOrd="2" destOrd="0" presId="urn:microsoft.com/office/officeart/2005/8/layout/cycle2"/>
    <dgm:cxn modelId="{4A66E0AA-670C-4292-BE45-646EF1425989}" type="presParOf" srcId="{232AE735-2286-4FE8-BB3A-7FE365D0D6BE}" destId="{B364D4E9-6748-44A2-8E82-75911F549B47}" srcOrd="3" destOrd="0" presId="urn:microsoft.com/office/officeart/2005/8/layout/cycle2"/>
    <dgm:cxn modelId="{9A45B827-EE80-4774-9817-6163CB1B47C9}" type="presParOf" srcId="{B364D4E9-6748-44A2-8E82-75911F549B47}" destId="{340C1D8F-51E1-4555-8A61-C0ABA1802FE5}" srcOrd="0" destOrd="0" presId="urn:microsoft.com/office/officeart/2005/8/layout/cycle2"/>
    <dgm:cxn modelId="{C00E8FDA-D1E4-4D65-BF5E-B4BD250DCB49}" type="presParOf" srcId="{232AE735-2286-4FE8-BB3A-7FE365D0D6BE}" destId="{BB7B998D-8328-45FF-9F42-92132429A940}" srcOrd="4" destOrd="0" presId="urn:microsoft.com/office/officeart/2005/8/layout/cycle2"/>
    <dgm:cxn modelId="{280875BC-80F8-4676-BF90-442DED025B7A}" type="presParOf" srcId="{232AE735-2286-4FE8-BB3A-7FE365D0D6BE}" destId="{2817E54F-4607-4291-AF85-16982F4057C8}" srcOrd="5" destOrd="0" presId="urn:microsoft.com/office/officeart/2005/8/layout/cycle2"/>
    <dgm:cxn modelId="{63841D0F-A2B4-4542-A71C-626864A3E1E1}" type="presParOf" srcId="{2817E54F-4607-4291-AF85-16982F4057C8}" destId="{CB3D74B5-6392-442C-AC3C-BC529AA6BDF5}" srcOrd="0" destOrd="0" presId="urn:microsoft.com/office/officeart/2005/8/layout/cycle2"/>
    <dgm:cxn modelId="{25AC7F36-0CFE-4FCB-A6C8-B514F7346E5F}" type="presParOf" srcId="{232AE735-2286-4FE8-BB3A-7FE365D0D6BE}" destId="{1E1EF616-28C1-4EE7-8709-2E8D1148AED3}" srcOrd="6" destOrd="0" presId="urn:microsoft.com/office/officeart/2005/8/layout/cycle2"/>
    <dgm:cxn modelId="{CE6C824F-E54F-4425-B110-B1B635A11C5C}" type="presParOf" srcId="{232AE735-2286-4FE8-BB3A-7FE365D0D6BE}" destId="{1DFF7AFA-5A14-422B-8B94-FA0B89AFFFB4}" srcOrd="7" destOrd="0" presId="urn:microsoft.com/office/officeart/2005/8/layout/cycle2"/>
    <dgm:cxn modelId="{060300FD-FEBC-4A7A-95A9-8990D8E257E1}" type="presParOf" srcId="{1DFF7AFA-5A14-422B-8B94-FA0B89AFFFB4}" destId="{5FF6B9BC-4793-409A-B5D8-34A078622128}"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322EF-F3CD-40D3-AA66-DA1AF65CE98A}">
      <dsp:nvSpPr>
        <dsp:cNvPr id="0" name=""/>
        <dsp:cNvSpPr/>
      </dsp:nvSpPr>
      <dsp:spPr>
        <a:xfrm>
          <a:off x="3196828" y="1442"/>
          <a:ext cx="1734343" cy="173434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Plastic Waste</a:t>
          </a:r>
        </a:p>
      </dsp:txBody>
      <dsp:txXfrm>
        <a:off x="3450817" y="255431"/>
        <a:ext cx="1226365" cy="1226365"/>
      </dsp:txXfrm>
    </dsp:sp>
    <dsp:sp modelId="{F8DA2A15-68BC-4673-9E90-4D5BED15940E}">
      <dsp:nvSpPr>
        <dsp:cNvPr id="0" name=""/>
        <dsp:cNvSpPr/>
      </dsp:nvSpPr>
      <dsp:spPr>
        <a:xfrm rot="2700000">
          <a:off x="4744905" y="1487088"/>
          <a:ext cx="460478" cy="58534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4765136" y="1555315"/>
        <a:ext cx="322335" cy="351205"/>
      </dsp:txXfrm>
    </dsp:sp>
    <dsp:sp modelId="{DBA51B72-9FA7-4FD2-9E72-95F64F45B2E6}">
      <dsp:nvSpPr>
        <dsp:cNvPr id="0" name=""/>
        <dsp:cNvSpPr/>
      </dsp:nvSpPr>
      <dsp:spPr>
        <a:xfrm>
          <a:off x="5037547" y="1842161"/>
          <a:ext cx="1734343" cy="1734343"/>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Shredding (3 minutes)</a:t>
          </a:r>
        </a:p>
      </dsp:txBody>
      <dsp:txXfrm>
        <a:off x="5291536" y="2096150"/>
        <a:ext cx="1226365" cy="1226365"/>
      </dsp:txXfrm>
    </dsp:sp>
    <dsp:sp modelId="{B364D4E9-6748-44A2-8E82-75911F549B47}">
      <dsp:nvSpPr>
        <dsp:cNvPr id="0" name=""/>
        <dsp:cNvSpPr/>
      </dsp:nvSpPr>
      <dsp:spPr>
        <a:xfrm rot="8100000">
          <a:off x="4763335" y="3327807"/>
          <a:ext cx="460478" cy="585341"/>
        </a:xfrm>
        <a:prstGeom prst="rightArrow">
          <a:avLst>
            <a:gd name="adj1" fmla="val 60000"/>
            <a:gd name="adj2" fmla="val 50000"/>
          </a:avLst>
        </a:prstGeom>
        <a:solidFill>
          <a:schemeClr val="accent4">
            <a:hueOff val="3465231"/>
            <a:satOff val="-15989"/>
            <a:lumOff val="5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4881247" y="3396034"/>
        <a:ext cx="322335" cy="351205"/>
      </dsp:txXfrm>
    </dsp:sp>
    <dsp:sp modelId="{BB7B998D-8328-45FF-9F42-92132429A940}">
      <dsp:nvSpPr>
        <dsp:cNvPr id="0" name=""/>
        <dsp:cNvSpPr/>
      </dsp:nvSpPr>
      <dsp:spPr>
        <a:xfrm>
          <a:off x="3196828" y="3682880"/>
          <a:ext cx="1734343" cy="1734343"/>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Extrusion  (4 minutes)</a:t>
          </a:r>
        </a:p>
      </dsp:txBody>
      <dsp:txXfrm>
        <a:off x="3450817" y="3936869"/>
        <a:ext cx="1226365" cy="1226365"/>
      </dsp:txXfrm>
    </dsp:sp>
    <dsp:sp modelId="{2817E54F-4607-4291-AF85-16982F4057C8}">
      <dsp:nvSpPr>
        <dsp:cNvPr id="0" name=""/>
        <dsp:cNvSpPr/>
      </dsp:nvSpPr>
      <dsp:spPr>
        <a:xfrm rot="13500000">
          <a:off x="2922616" y="3346237"/>
          <a:ext cx="460478" cy="585341"/>
        </a:xfrm>
        <a:prstGeom prst="rightArrow">
          <a:avLst>
            <a:gd name="adj1" fmla="val 60000"/>
            <a:gd name="adj2" fmla="val 50000"/>
          </a:avLst>
        </a:prstGeom>
        <a:solidFill>
          <a:schemeClr val="accent4">
            <a:hueOff val="6930461"/>
            <a:satOff val="-31979"/>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rot="10800000">
        <a:off x="3040528" y="3512146"/>
        <a:ext cx="322335" cy="351205"/>
      </dsp:txXfrm>
    </dsp:sp>
    <dsp:sp modelId="{1E1EF616-28C1-4EE7-8709-2E8D1148AED3}">
      <dsp:nvSpPr>
        <dsp:cNvPr id="0" name=""/>
        <dsp:cNvSpPr/>
      </dsp:nvSpPr>
      <dsp:spPr>
        <a:xfrm>
          <a:off x="1356108" y="1842161"/>
          <a:ext cx="1734343" cy="1734343"/>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kern="1200" dirty="0"/>
            <a:t>Final Recycled Brick           (7 minutes)</a:t>
          </a:r>
        </a:p>
      </dsp:txBody>
      <dsp:txXfrm>
        <a:off x="1610097" y="2096150"/>
        <a:ext cx="1226365" cy="1226365"/>
      </dsp:txXfrm>
    </dsp:sp>
    <dsp:sp modelId="{1DFF7AFA-5A14-422B-8B94-FA0B89AFFFB4}">
      <dsp:nvSpPr>
        <dsp:cNvPr id="0" name=""/>
        <dsp:cNvSpPr/>
      </dsp:nvSpPr>
      <dsp:spPr>
        <a:xfrm rot="18900000">
          <a:off x="2904186" y="1505518"/>
          <a:ext cx="460478" cy="585341"/>
        </a:xfrm>
        <a:prstGeom prst="rightArrow">
          <a:avLst>
            <a:gd name="adj1" fmla="val 600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GB" sz="1500" kern="1200"/>
        </a:p>
      </dsp:txBody>
      <dsp:txXfrm>
        <a:off x="2924417" y="1671427"/>
        <a:ext cx="322335" cy="35120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1C68E7C-2F94-4169-AA67-63B89ED5C6C1}"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3427052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68E7C-2F94-4169-AA67-63B89ED5C6C1}"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1096616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68E7C-2F94-4169-AA67-63B89ED5C6C1}"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1828401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1C68E7C-2F94-4169-AA67-63B89ED5C6C1}"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926963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1C68E7C-2F94-4169-AA67-63B89ED5C6C1}" type="datetimeFigureOut">
              <a:rPr lang="en-GB" smtClean="0"/>
              <a:t>19/12/2022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2286195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C68E7C-2F94-4169-AA67-63B89ED5C6C1}"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1649301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1C68E7C-2F94-4169-AA67-63B89ED5C6C1}" type="datetimeFigureOut">
              <a:rPr lang="en-GB" smtClean="0"/>
              <a:t>19/12/2022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285615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1C68E7C-2F94-4169-AA67-63B89ED5C6C1}" type="datetimeFigureOut">
              <a:rPr lang="en-GB" smtClean="0"/>
              <a:t>19/12/2022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43358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68E7C-2F94-4169-AA67-63B89ED5C6C1}" type="datetimeFigureOut">
              <a:rPr lang="en-GB" smtClean="0"/>
              <a:t>19/12/2022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63228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C68E7C-2F94-4169-AA67-63B89ED5C6C1}"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1068825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1C68E7C-2F94-4169-AA67-63B89ED5C6C1}" type="datetimeFigureOut">
              <a:rPr lang="en-GB" smtClean="0"/>
              <a:t>19/12/2022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09236CB-BD4D-4467-9681-DD33924EEA5D}" type="slidenum">
              <a:rPr lang="en-GB" smtClean="0"/>
              <a:t>‹#›</a:t>
            </a:fld>
            <a:endParaRPr lang="en-GB"/>
          </a:p>
        </p:txBody>
      </p:sp>
    </p:spTree>
    <p:extLst>
      <p:ext uri="{BB962C8B-B14F-4D97-AF65-F5344CB8AC3E}">
        <p14:creationId xmlns:p14="http://schemas.microsoft.com/office/powerpoint/2010/main" val="2156372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68E7C-2F94-4169-AA67-63B89ED5C6C1}" type="datetimeFigureOut">
              <a:rPr lang="en-GB" smtClean="0"/>
              <a:t>19/12/2022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236CB-BD4D-4467-9681-DD33924EEA5D}" type="slidenum">
              <a:rPr lang="en-GB" smtClean="0"/>
              <a:t>‹#›</a:t>
            </a:fld>
            <a:endParaRPr lang="en-GB"/>
          </a:p>
        </p:txBody>
      </p:sp>
    </p:spTree>
    <p:extLst>
      <p:ext uri="{BB962C8B-B14F-4D97-AF65-F5344CB8AC3E}">
        <p14:creationId xmlns:p14="http://schemas.microsoft.com/office/powerpoint/2010/main" val="840114463"/>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jpg"/><Relationship Id="rId7" Type="http://schemas.openxmlformats.org/officeDocument/2006/relationships/diagramData" Target="../diagrams/data1.xml"/><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10.jpg"/><Relationship Id="rId11" Type="http://schemas.microsoft.com/office/2007/relationships/diagramDrawing" Target="../diagrams/drawing1.xml"/><Relationship Id="rId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image" Target="../media/image9.jpe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F0AD2D-3261-4C7C-8DFC-A426873B04D4}"/>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5960EF92-6F82-493E-AD51-5FB61653B5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0637" y="443637"/>
            <a:ext cx="5970726" cy="5970726"/>
          </a:xfrm>
          <a:prstGeom prst="rect">
            <a:avLst/>
          </a:prstGeom>
        </p:spPr>
      </p:pic>
      <p:sp>
        <p:nvSpPr>
          <p:cNvPr id="8" name="Rectangle 7">
            <a:extLst>
              <a:ext uri="{FF2B5EF4-FFF2-40B4-BE49-F238E27FC236}">
                <a16:creationId xmlns:a16="http://schemas.microsoft.com/office/drawing/2014/main" id="{38C639AD-2039-4C80-8F2A-69A503487879}"/>
              </a:ext>
            </a:extLst>
          </p:cNvPr>
          <p:cNvSpPr/>
          <p:nvPr/>
        </p:nvSpPr>
        <p:spPr>
          <a:xfrm>
            <a:off x="2916701" y="0"/>
            <a:ext cx="6358597"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BD331189-7692-47D1-8493-039530854F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30" y="1038071"/>
            <a:ext cx="9799340" cy="4556769"/>
          </a:xfrm>
          <a:prstGeom prst="rect">
            <a:avLst/>
          </a:prstGeom>
        </p:spPr>
      </p:pic>
      <p:sp>
        <p:nvSpPr>
          <p:cNvPr id="12" name="TextBox 11">
            <a:extLst>
              <a:ext uri="{FF2B5EF4-FFF2-40B4-BE49-F238E27FC236}">
                <a16:creationId xmlns:a16="http://schemas.microsoft.com/office/drawing/2014/main" id="{661E7880-4D9B-4B06-8602-14BAB2DAA7C9}"/>
              </a:ext>
            </a:extLst>
          </p:cNvPr>
          <p:cNvSpPr txBox="1"/>
          <p:nvPr/>
        </p:nvSpPr>
        <p:spPr>
          <a:xfrm>
            <a:off x="4372706" y="5989219"/>
            <a:ext cx="3446585" cy="400110"/>
          </a:xfrm>
          <a:prstGeom prst="rect">
            <a:avLst/>
          </a:prstGeom>
          <a:noFill/>
        </p:spPr>
        <p:txBody>
          <a:bodyPr wrap="square" rtlCol="0">
            <a:spAutoFit/>
          </a:bodyPr>
          <a:lstStyle/>
          <a:p>
            <a:r>
              <a:rPr lang="en-GB" sz="2000" b="1" dirty="0">
                <a:latin typeface="Century Gothic" panose="020B0502020202020204" pitchFamily="34" charset="0"/>
              </a:rPr>
              <a:t>RECYCLED PLASTIC BRICKS</a:t>
            </a:r>
          </a:p>
        </p:txBody>
      </p:sp>
    </p:spTree>
    <p:extLst>
      <p:ext uri="{BB962C8B-B14F-4D97-AF65-F5344CB8AC3E}">
        <p14:creationId xmlns:p14="http://schemas.microsoft.com/office/powerpoint/2010/main" val="2975727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25AEB41-0EFB-439E-B25B-B3A601A897DF}"/>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EE02847F-42CC-4E53-8A14-7ED1C2C15A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732" y="2545279"/>
            <a:ext cx="5219390" cy="2943021"/>
          </a:xfrm>
          <a:prstGeom prst="rect">
            <a:avLst/>
          </a:prstGeom>
        </p:spPr>
      </p:pic>
      <p:pic>
        <p:nvPicPr>
          <p:cNvPr id="5" name="Picture 4">
            <a:extLst>
              <a:ext uri="{FF2B5EF4-FFF2-40B4-BE49-F238E27FC236}">
                <a16:creationId xmlns:a16="http://schemas.microsoft.com/office/drawing/2014/main" id="{C4D7E5E7-6114-444D-AC25-C1F840D93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78" y="2523250"/>
            <a:ext cx="4450356" cy="2965050"/>
          </a:xfrm>
          <a:prstGeom prst="rect">
            <a:avLst/>
          </a:prstGeom>
        </p:spPr>
      </p:pic>
      <p:sp>
        <p:nvSpPr>
          <p:cNvPr id="9" name="TextBox 8">
            <a:extLst>
              <a:ext uri="{FF2B5EF4-FFF2-40B4-BE49-F238E27FC236}">
                <a16:creationId xmlns:a16="http://schemas.microsoft.com/office/drawing/2014/main" id="{B0F21DC2-7A4F-4313-B5CA-F0E3DE1AFE61}"/>
              </a:ext>
            </a:extLst>
          </p:cNvPr>
          <p:cNvSpPr txBox="1"/>
          <p:nvPr/>
        </p:nvSpPr>
        <p:spPr>
          <a:xfrm>
            <a:off x="1719568" y="1884614"/>
            <a:ext cx="2486671" cy="338554"/>
          </a:xfrm>
          <a:prstGeom prst="rect">
            <a:avLst/>
          </a:prstGeom>
          <a:noFill/>
        </p:spPr>
        <p:txBody>
          <a:bodyPr wrap="square" rtlCol="0">
            <a:spAutoFit/>
          </a:bodyPr>
          <a:lstStyle/>
          <a:p>
            <a:r>
              <a:rPr lang="en-GB" sz="1600" b="1" dirty="0">
                <a:latin typeface="Century Gothic" panose="020B0502020202020204" pitchFamily="34" charset="0"/>
              </a:rPr>
              <a:t>FROM TRASH</a:t>
            </a:r>
          </a:p>
        </p:txBody>
      </p:sp>
      <p:sp>
        <p:nvSpPr>
          <p:cNvPr id="10" name="TextBox 9">
            <a:extLst>
              <a:ext uri="{FF2B5EF4-FFF2-40B4-BE49-F238E27FC236}">
                <a16:creationId xmlns:a16="http://schemas.microsoft.com/office/drawing/2014/main" id="{8674F3E7-D66C-40BE-9702-72238A140752}"/>
              </a:ext>
            </a:extLst>
          </p:cNvPr>
          <p:cNvSpPr txBox="1"/>
          <p:nvPr/>
        </p:nvSpPr>
        <p:spPr>
          <a:xfrm>
            <a:off x="8371655" y="1882584"/>
            <a:ext cx="2154702" cy="338554"/>
          </a:xfrm>
          <a:prstGeom prst="rect">
            <a:avLst/>
          </a:prstGeom>
          <a:noFill/>
        </p:spPr>
        <p:txBody>
          <a:bodyPr wrap="square" rtlCol="0">
            <a:spAutoFit/>
          </a:bodyPr>
          <a:lstStyle/>
          <a:p>
            <a:r>
              <a:rPr lang="en-GB" sz="1600" b="1" dirty="0">
                <a:latin typeface="Century Gothic" panose="020B0502020202020204" pitchFamily="34" charset="0"/>
              </a:rPr>
              <a:t>TO TROVE</a:t>
            </a:r>
          </a:p>
        </p:txBody>
      </p:sp>
      <p:pic>
        <p:nvPicPr>
          <p:cNvPr id="15" name="Picture 14">
            <a:extLst>
              <a:ext uri="{FF2B5EF4-FFF2-40B4-BE49-F238E27FC236}">
                <a16:creationId xmlns:a16="http://schemas.microsoft.com/office/drawing/2014/main" id="{7CD28CAC-9E38-4526-AF34-588EF56B474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196105" y="979092"/>
            <a:ext cx="1350498" cy="1306607"/>
          </a:xfrm>
          <a:prstGeom prst="rect">
            <a:avLst/>
          </a:prstGeom>
        </p:spPr>
      </p:pic>
    </p:spTree>
    <p:extLst>
      <p:ext uri="{BB962C8B-B14F-4D97-AF65-F5344CB8AC3E}">
        <p14:creationId xmlns:p14="http://schemas.microsoft.com/office/powerpoint/2010/main" val="4086571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3B24B6-79DB-4F93-BBF5-8BA43F309FAE}"/>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928C5CC-73DD-4EDC-B6A2-0416607196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26" y="393895"/>
            <a:ext cx="5004803" cy="3330470"/>
          </a:xfrm>
          <a:prstGeom prst="rect">
            <a:avLst/>
          </a:prstGeom>
        </p:spPr>
      </p:pic>
      <p:sp>
        <p:nvSpPr>
          <p:cNvPr id="6" name="TextBox 5">
            <a:extLst>
              <a:ext uri="{FF2B5EF4-FFF2-40B4-BE49-F238E27FC236}">
                <a16:creationId xmlns:a16="http://schemas.microsoft.com/office/drawing/2014/main" id="{D8C14A24-D986-4B36-9070-B0D067350C39}"/>
              </a:ext>
            </a:extLst>
          </p:cNvPr>
          <p:cNvSpPr txBox="1"/>
          <p:nvPr/>
        </p:nvSpPr>
        <p:spPr>
          <a:xfrm>
            <a:off x="5753686" y="436098"/>
            <a:ext cx="6012988" cy="4555093"/>
          </a:xfrm>
          <a:prstGeom prst="rect">
            <a:avLst/>
          </a:prstGeom>
          <a:noFill/>
        </p:spPr>
        <p:txBody>
          <a:bodyPr wrap="square" rtlCol="0">
            <a:spAutoFit/>
          </a:bodyPr>
          <a:lstStyle/>
          <a:p>
            <a:pPr algn="just"/>
            <a:r>
              <a:rPr lang="en-GB" sz="1600" dirty="0">
                <a:latin typeface="Century Gothic" panose="020B0502020202020204" pitchFamily="34" charset="0"/>
              </a:rPr>
              <a:t>This has lead to plastic pollution which is a global issue. A truckload of trash is dumped into the ocean every minute, and it is thought that </a:t>
            </a:r>
            <a:r>
              <a:rPr lang="en-GB" sz="1600" b="1" dirty="0">
                <a:solidFill>
                  <a:srgbClr val="FF0000"/>
                </a:solidFill>
                <a:latin typeface="Century Gothic" panose="020B0502020202020204" pitchFamily="34" charset="0"/>
              </a:rPr>
              <a:t>90% </a:t>
            </a:r>
            <a:r>
              <a:rPr lang="en-GB" sz="1600" dirty="0">
                <a:latin typeface="Century Gothic" panose="020B0502020202020204" pitchFamily="34" charset="0"/>
              </a:rPr>
              <a:t>of this waste originates from low-income nations. T</a:t>
            </a:r>
            <a:r>
              <a:rPr lang="en-GB" sz="1600" dirty="0" smtClean="0">
                <a:latin typeface="Century Gothic" panose="020B0502020202020204" pitchFamily="34" charset="0"/>
              </a:rPr>
              <a:t>he </a:t>
            </a:r>
            <a:r>
              <a:rPr lang="en-GB" sz="1600" dirty="0">
                <a:latin typeface="Century Gothic" panose="020B0502020202020204" pitchFamily="34" charset="0"/>
              </a:rPr>
              <a:t>construction sector is also responsible for </a:t>
            </a:r>
            <a:r>
              <a:rPr lang="en-GB" sz="1600" b="1" dirty="0">
                <a:solidFill>
                  <a:srgbClr val="FF0000"/>
                </a:solidFill>
                <a:latin typeface="Century Gothic" panose="020B0502020202020204" pitchFamily="34" charset="0"/>
              </a:rPr>
              <a:t>38% </a:t>
            </a:r>
            <a:r>
              <a:rPr lang="en-GB" sz="1600" dirty="0">
                <a:latin typeface="Century Gothic" panose="020B0502020202020204" pitchFamily="34" charset="0"/>
              </a:rPr>
              <a:t>of global carbon </a:t>
            </a:r>
            <a:r>
              <a:rPr lang="en-GB" sz="1600" dirty="0" smtClean="0">
                <a:latin typeface="Century Gothic" panose="020B0502020202020204" pitchFamily="34" charset="0"/>
              </a:rPr>
              <a:t>emissions, given </a:t>
            </a:r>
            <a:r>
              <a:rPr lang="en-GB" sz="1600" dirty="0">
                <a:latin typeface="Century Gothic" panose="020B0502020202020204" pitchFamily="34" charset="0"/>
              </a:rPr>
              <a:t>that common building materials like concrete have a high carbon footprint. </a:t>
            </a:r>
            <a:r>
              <a:rPr lang="en-GB" sz="1600" dirty="0" smtClean="0">
                <a:latin typeface="Century Gothic" panose="020B0502020202020204" pitchFamily="34" charset="0"/>
              </a:rPr>
              <a:t>This causes </a:t>
            </a:r>
            <a:r>
              <a:rPr lang="en-GB" sz="1600" dirty="0">
                <a:latin typeface="Century Gothic" panose="020B0502020202020204" pitchFamily="34" charset="0"/>
              </a:rPr>
              <a:t>the devastation of the terrain in order to obtain more stone and the dredging of the ocean floor for sand. Nigeria generates over </a:t>
            </a:r>
            <a:r>
              <a:rPr lang="en-GB" sz="1600" b="1" dirty="0">
                <a:solidFill>
                  <a:srgbClr val="FF0000"/>
                </a:solidFill>
                <a:latin typeface="Century Gothic" panose="020B0502020202020204" pitchFamily="34" charset="0"/>
              </a:rPr>
              <a:t>2.5 million tones </a:t>
            </a:r>
            <a:r>
              <a:rPr lang="en-GB" sz="1600" dirty="0">
                <a:latin typeface="Century Gothic" panose="020B0502020202020204" pitchFamily="34" charset="0"/>
              </a:rPr>
              <a:t>of plastic waste annually with Lagos State been the highest at </a:t>
            </a:r>
            <a:r>
              <a:rPr lang="en-GB" sz="1600" b="1" dirty="0">
                <a:solidFill>
                  <a:srgbClr val="FF0000"/>
                </a:solidFill>
                <a:latin typeface="Century Gothic" panose="020B0502020202020204" pitchFamily="34" charset="0"/>
              </a:rPr>
              <a:t>870 thousand tonnes</a:t>
            </a:r>
            <a:r>
              <a:rPr lang="en-GB" sz="1600" dirty="0">
                <a:latin typeface="Century Gothic" panose="020B0502020202020204" pitchFamily="34" charset="0"/>
              </a:rPr>
              <a:t> annually, contributing about </a:t>
            </a:r>
            <a:r>
              <a:rPr lang="en-GB" sz="1600" b="1" dirty="0">
                <a:solidFill>
                  <a:srgbClr val="FF0000"/>
                </a:solidFill>
                <a:latin typeface="Century Gothic" panose="020B0502020202020204" pitchFamily="34" charset="0"/>
              </a:rPr>
              <a:t>35% </a:t>
            </a:r>
            <a:r>
              <a:rPr lang="en-GB" sz="1600" dirty="0">
                <a:latin typeface="Century Gothic" panose="020B0502020202020204" pitchFamily="34" charset="0"/>
              </a:rPr>
              <a:t>of the Nations plastic waste.</a:t>
            </a:r>
          </a:p>
          <a:p>
            <a:pPr algn="just"/>
            <a:endParaRPr lang="en-GB" sz="1600" dirty="0">
              <a:latin typeface="Century Gothic" panose="020B0502020202020204" pitchFamily="34" charset="0"/>
            </a:endParaRPr>
          </a:p>
          <a:p>
            <a:pPr algn="just"/>
            <a:r>
              <a:rPr lang="en-GB" sz="1600" dirty="0" smtClean="0">
                <a:latin typeface="Century Gothic" panose="020B0502020202020204" pitchFamily="34" charset="0"/>
              </a:rPr>
              <a:t>It has become a necessity to source for alternative building materials due to inflation and high cost of construction. Over </a:t>
            </a:r>
            <a:r>
              <a:rPr lang="en-GB" sz="1600" b="1" dirty="0">
                <a:solidFill>
                  <a:srgbClr val="FF0000"/>
                </a:solidFill>
                <a:latin typeface="Century Gothic" panose="020B0502020202020204" pitchFamily="34" charset="0"/>
              </a:rPr>
              <a:t>1.6 billion </a:t>
            </a:r>
            <a:r>
              <a:rPr lang="en-GB" sz="1600" dirty="0">
                <a:latin typeface="Century Gothic" panose="020B0502020202020204" pitchFamily="34" charset="0"/>
              </a:rPr>
              <a:t>people lack sufficient housing </a:t>
            </a:r>
            <a:r>
              <a:rPr lang="en-GB" sz="1600" dirty="0" smtClean="0">
                <a:latin typeface="Century Gothic" panose="020B0502020202020204" pitchFamily="34" charset="0"/>
              </a:rPr>
              <a:t>globally with </a:t>
            </a:r>
            <a:r>
              <a:rPr lang="en-GB" sz="1600" dirty="0">
                <a:latin typeface="Century Gothic" panose="020B0502020202020204" pitchFamily="34" charset="0"/>
              </a:rPr>
              <a:t>Nigeria at </a:t>
            </a:r>
            <a:r>
              <a:rPr lang="en-GB" sz="1600" b="1" dirty="0">
                <a:solidFill>
                  <a:srgbClr val="FF0000"/>
                </a:solidFill>
                <a:latin typeface="Century Gothic" panose="020B0502020202020204" pitchFamily="34" charset="0"/>
              </a:rPr>
              <a:t>28 </a:t>
            </a:r>
            <a:r>
              <a:rPr lang="en-GB" sz="1600" b="1" dirty="0" smtClean="0">
                <a:solidFill>
                  <a:srgbClr val="FF0000"/>
                </a:solidFill>
                <a:latin typeface="Century Gothic" panose="020B0502020202020204" pitchFamily="34" charset="0"/>
              </a:rPr>
              <a:t>million.</a:t>
            </a:r>
            <a:endParaRPr lang="en-GB" sz="1600" dirty="0">
              <a:latin typeface="Century Gothic" panose="020B0502020202020204" pitchFamily="34" charset="0"/>
            </a:endParaRPr>
          </a:p>
          <a:p>
            <a:pPr algn="just"/>
            <a:endParaRPr lang="en-GB" dirty="0">
              <a:latin typeface="Century Gothic" panose="020B0502020202020204" pitchFamily="34" charset="0"/>
            </a:endParaRPr>
          </a:p>
        </p:txBody>
      </p:sp>
      <p:sp>
        <p:nvSpPr>
          <p:cNvPr id="8" name="TextBox 7">
            <a:extLst>
              <a:ext uri="{FF2B5EF4-FFF2-40B4-BE49-F238E27FC236}">
                <a16:creationId xmlns:a16="http://schemas.microsoft.com/office/drawing/2014/main" id="{155C6FEF-33DF-4A5D-8152-759A4E3E2797}"/>
              </a:ext>
            </a:extLst>
          </p:cNvPr>
          <p:cNvSpPr txBox="1"/>
          <p:nvPr/>
        </p:nvSpPr>
        <p:spPr>
          <a:xfrm>
            <a:off x="425325" y="3900763"/>
            <a:ext cx="5117345" cy="2092881"/>
          </a:xfrm>
          <a:prstGeom prst="rect">
            <a:avLst/>
          </a:prstGeom>
          <a:noFill/>
        </p:spPr>
        <p:txBody>
          <a:bodyPr wrap="square" rtlCol="0">
            <a:spAutoFit/>
          </a:bodyPr>
          <a:lstStyle/>
          <a:p>
            <a:pPr algn="just"/>
            <a:r>
              <a:rPr lang="en-GB" sz="1600" dirty="0">
                <a:latin typeface="Century Gothic" panose="020B0502020202020204" pitchFamily="34" charset="0"/>
              </a:rPr>
              <a:t>Plastic is the </a:t>
            </a:r>
            <a:r>
              <a:rPr lang="en-GB" sz="1600" b="1" dirty="0">
                <a:solidFill>
                  <a:srgbClr val="FF0000"/>
                </a:solidFill>
                <a:latin typeface="Century Gothic" panose="020B0502020202020204" pitchFamily="34" charset="0"/>
              </a:rPr>
              <a:t>fourth</a:t>
            </a:r>
            <a:r>
              <a:rPr lang="en-GB" sz="1600" dirty="0">
                <a:latin typeface="Century Gothic" panose="020B0502020202020204" pitchFamily="34" charset="0"/>
              </a:rPr>
              <a:t> most used material in </a:t>
            </a:r>
            <a:r>
              <a:rPr lang="en-GB" sz="1600" dirty="0" smtClean="0">
                <a:latin typeface="Century Gothic" panose="020B0502020202020204" pitchFamily="34" charset="0"/>
              </a:rPr>
              <a:t>the world </a:t>
            </a:r>
            <a:r>
              <a:rPr lang="en-GB" sz="1600" dirty="0">
                <a:latin typeface="Century Gothic" panose="020B0502020202020204" pitchFamily="34" charset="0"/>
              </a:rPr>
              <a:t>and the </a:t>
            </a:r>
            <a:r>
              <a:rPr lang="en-GB" sz="1600" b="1" dirty="0">
                <a:solidFill>
                  <a:srgbClr val="FF0000"/>
                </a:solidFill>
                <a:latin typeface="Century Gothic" panose="020B0502020202020204" pitchFamily="34" charset="0"/>
              </a:rPr>
              <a:t>most used </a:t>
            </a:r>
            <a:r>
              <a:rPr lang="en-GB" sz="1600" dirty="0">
                <a:latin typeface="Century Gothic" panose="020B0502020202020204" pitchFamily="34" charset="0"/>
              </a:rPr>
              <a:t>material in the food and beverage industry. Because of its chemical structure and weight, it enables mankind to use it for different purposes with over one million plastic bags produced per minute worldwide and less than </a:t>
            </a:r>
            <a:r>
              <a:rPr lang="en-GB" sz="1600" b="1" dirty="0">
                <a:solidFill>
                  <a:srgbClr val="FF0000"/>
                </a:solidFill>
                <a:latin typeface="Century Gothic" panose="020B0502020202020204" pitchFamily="34" charset="0"/>
              </a:rPr>
              <a:t>10% </a:t>
            </a:r>
            <a:r>
              <a:rPr lang="en-GB" sz="1600" dirty="0">
                <a:latin typeface="Century Gothic" panose="020B0502020202020204" pitchFamily="34" charset="0"/>
              </a:rPr>
              <a:t>of it is recycled.</a:t>
            </a:r>
          </a:p>
          <a:p>
            <a:endParaRPr lang="en-GB" dirty="0"/>
          </a:p>
        </p:txBody>
      </p:sp>
    </p:spTree>
    <p:extLst>
      <p:ext uri="{BB962C8B-B14F-4D97-AF65-F5344CB8AC3E}">
        <p14:creationId xmlns:p14="http://schemas.microsoft.com/office/powerpoint/2010/main" val="1444787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smtClean="0">
                <a:latin typeface="Century Gothic" panose="020B0502020202020204" pitchFamily="34" charset="0"/>
              </a:rPr>
              <a:t>WHY PLASTIC?</a:t>
            </a:r>
            <a:endParaRPr lang="en-GB" sz="2000" b="1" dirty="0">
              <a:latin typeface="Century Gothic" panose="020B0502020202020204" pitchFamily="34" charset="0"/>
            </a:endParaRPr>
          </a:p>
        </p:txBody>
      </p:sp>
      <p:sp>
        <p:nvSpPr>
          <p:cNvPr id="8" name="Content Placeholder 7"/>
          <p:cNvSpPr>
            <a:spLocks noGrp="1"/>
          </p:cNvSpPr>
          <p:nvPr>
            <p:ph sz="half" idx="2"/>
          </p:nvPr>
        </p:nvSpPr>
        <p:spPr>
          <a:xfrm>
            <a:off x="5247249" y="1280160"/>
            <a:ext cx="6106551" cy="4951828"/>
          </a:xfrm>
        </p:spPr>
        <p:txBody>
          <a:bodyPr>
            <a:normAutofit/>
          </a:bodyPr>
          <a:lstStyle/>
          <a:p>
            <a:pPr algn="just"/>
            <a:r>
              <a:rPr lang="en-US" sz="1600" b="1" dirty="0">
                <a:latin typeface="Century Gothic" panose="020B0502020202020204" pitchFamily="34" charset="0"/>
              </a:rPr>
              <a:t>Cost Effective</a:t>
            </a:r>
          </a:p>
          <a:p>
            <a:pPr algn="just"/>
            <a:r>
              <a:rPr lang="en-US" sz="1600" b="1" dirty="0">
                <a:latin typeface="Century Gothic" panose="020B0502020202020204" pitchFamily="34" charset="0"/>
              </a:rPr>
              <a:t>Waste Reduction</a:t>
            </a:r>
          </a:p>
          <a:p>
            <a:pPr algn="just"/>
            <a:r>
              <a:rPr lang="en-US" sz="1600" b="1" dirty="0">
                <a:latin typeface="Century Gothic" panose="020B0502020202020204" pitchFamily="34" charset="0"/>
              </a:rPr>
              <a:t>Good Compressive Strength</a:t>
            </a:r>
          </a:p>
          <a:p>
            <a:pPr marL="0" indent="0" algn="just" fontAlgn="base">
              <a:buNone/>
            </a:pPr>
            <a:r>
              <a:rPr lang="en-GB" sz="1600" dirty="0" smtClean="0">
                <a:latin typeface="Century Gothic" panose="020B0502020202020204" pitchFamily="34" charset="0"/>
              </a:rPr>
              <a:t/>
            </a:r>
            <a:br>
              <a:rPr lang="en-GB" sz="1600" dirty="0" smtClean="0">
                <a:latin typeface="Century Gothic" panose="020B0502020202020204" pitchFamily="34" charset="0"/>
              </a:rPr>
            </a:br>
            <a:r>
              <a:rPr lang="en-GB" sz="1600" dirty="0" smtClean="0">
                <a:latin typeface="Century Gothic" panose="020B0502020202020204" pitchFamily="34" charset="0"/>
              </a:rPr>
              <a:t>In </a:t>
            </a:r>
            <a:r>
              <a:rPr lang="en-GB" sz="1600" dirty="0">
                <a:latin typeface="Century Gothic" panose="020B0502020202020204" pitchFamily="34" charset="0"/>
              </a:rPr>
              <a:t>line with the Sustainable Development Goals (SDGs)  for sustainable cities and communities, Sheltered hope Initiative will be providing sustainable homes for 1000 homeless persons by recycling plastic waste into bricks. </a:t>
            </a:r>
          </a:p>
          <a:p>
            <a:pPr marL="0" indent="0" algn="just" fontAlgn="base">
              <a:buNone/>
            </a:pPr>
            <a:r>
              <a:rPr lang="en-US" sz="1600" dirty="0">
                <a:latin typeface="Century Gothic" panose="020B0502020202020204" pitchFamily="34" charset="0"/>
              </a:rPr>
              <a:t>The plastics will be sourced locally as Lagos State generates 870,000 tonnes of plastic waste annually.</a:t>
            </a:r>
            <a:endParaRPr lang="en-GB" sz="1600" dirty="0">
              <a:latin typeface="Century Gothic" panose="020B0502020202020204" pitchFamily="34" charset="0"/>
            </a:endParaRPr>
          </a:p>
          <a:p>
            <a:pPr marL="0" indent="0" algn="just" fontAlgn="base">
              <a:buNone/>
            </a:pPr>
            <a:r>
              <a:rPr lang="en-GB" sz="1600" dirty="0" smtClean="0">
                <a:latin typeface="Century Gothic" panose="020B0502020202020204" pitchFamily="34" charset="0"/>
              </a:rPr>
              <a:t>The </a:t>
            </a:r>
            <a:r>
              <a:rPr lang="en-GB" sz="1600" dirty="0">
                <a:latin typeface="Century Gothic" panose="020B0502020202020204" pitchFamily="34" charset="0"/>
              </a:rPr>
              <a:t>recycled plastic bricks will be made using Precious Plastic's open-source recycling machines, which cost about </a:t>
            </a:r>
            <a:r>
              <a:rPr lang="en-US" sz="1600" strike="dblStrike" dirty="0"/>
              <a:t>N</a:t>
            </a:r>
            <a:r>
              <a:rPr lang="en-US" sz="1600" dirty="0"/>
              <a:t> 20million to purchase.</a:t>
            </a:r>
            <a:r>
              <a:rPr lang="en-GB" sz="1600" dirty="0">
                <a:latin typeface="Century Gothic" panose="020B0502020202020204" pitchFamily="34" charset="0"/>
              </a:rPr>
              <a:t> </a:t>
            </a:r>
            <a:r>
              <a:rPr lang="en-US" sz="1600" dirty="0">
                <a:latin typeface="Century Gothic" panose="020B0502020202020204" pitchFamily="34" charset="0"/>
              </a:rPr>
              <a:t>The brick is stackable, overlapping the bricks underneath and  has interlocking teeth. </a:t>
            </a:r>
          </a:p>
          <a:p>
            <a:pPr marL="0" indent="0" algn="just">
              <a:buNone/>
            </a:pPr>
            <a:r>
              <a:rPr lang="en-US" sz="1600" dirty="0" smtClean="0">
                <a:latin typeface="Century Gothic" panose="020B0502020202020204" pitchFamily="34" charset="0"/>
              </a:rPr>
              <a:t>In terms of workmanship, hollow block cost  N8,000 per square meter while plastic bricks cost about N5,800 per square meter</a:t>
            </a:r>
          </a:p>
        </p:txBody>
      </p:sp>
      <p:pic>
        <p:nvPicPr>
          <p:cNvPr id="9" name="Picture 8">
            <a:extLst>
              <a:ext uri="{FF2B5EF4-FFF2-40B4-BE49-F238E27FC236}">
                <a16:creationId xmlns:a16="http://schemas.microsoft.com/office/drawing/2014/main" id="{FCDA2967-7779-43F8-A4A8-174E9FEAF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041" y="3505419"/>
            <a:ext cx="2360189" cy="2360189"/>
          </a:xfrm>
          <a:prstGeom prst="rect">
            <a:avLst/>
          </a:prstGeom>
        </p:spPr>
      </p:pic>
      <p:pic>
        <p:nvPicPr>
          <p:cNvPr id="11" name="Picture 10">
            <a:extLst>
              <a:ext uri="{FF2B5EF4-FFF2-40B4-BE49-F238E27FC236}">
                <a16:creationId xmlns:a16="http://schemas.microsoft.com/office/drawing/2014/main" id="{60DF4977-AC58-4D76-9776-F51B813EBC4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38200" y="1690688"/>
            <a:ext cx="2487690" cy="1657423"/>
          </a:xfrm>
          <a:prstGeom prst="rect">
            <a:avLst/>
          </a:prstGeom>
        </p:spPr>
      </p:pic>
    </p:spTree>
    <p:extLst>
      <p:ext uri="{BB962C8B-B14F-4D97-AF65-F5344CB8AC3E}">
        <p14:creationId xmlns:p14="http://schemas.microsoft.com/office/powerpoint/2010/main" val="1680961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475C8F-6773-432C-89FF-A2D0B48663BD}"/>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1A14E962-0127-4EF2-A0A7-6A563B11EF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3843" y="1746758"/>
            <a:ext cx="5078933" cy="3317611"/>
          </a:xfrm>
          <a:prstGeom prst="rect">
            <a:avLst/>
          </a:prstGeom>
        </p:spPr>
      </p:pic>
      <p:sp>
        <p:nvSpPr>
          <p:cNvPr id="2" name="TextBox 1">
            <a:extLst>
              <a:ext uri="{FF2B5EF4-FFF2-40B4-BE49-F238E27FC236}">
                <a16:creationId xmlns:a16="http://schemas.microsoft.com/office/drawing/2014/main" id="{7B9DB95E-C951-4551-A2DE-8D29E170E0BE}"/>
              </a:ext>
            </a:extLst>
          </p:cNvPr>
          <p:cNvSpPr txBox="1"/>
          <p:nvPr/>
        </p:nvSpPr>
        <p:spPr>
          <a:xfrm>
            <a:off x="5806619" y="618912"/>
            <a:ext cx="6122504" cy="5755422"/>
          </a:xfrm>
          <a:prstGeom prst="rect">
            <a:avLst/>
          </a:prstGeom>
          <a:noFill/>
        </p:spPr>
        <p:txBody>
          <a:bodyPr wrap="square" rtlCol="0">
            <a:spAutoFit/>
          </a:bodyPr>
          <a:lstStyle/>
          <a:p>
            <a:pPr algn="just" fontAlgn="base"/>
            <a:endParaRPr lang="en-GB" sz="1600" dirty="0">
              <a:latin typeface="Century Gothic" panose="020B0502020202020204" pitchFamily="34" charset="0"/>
            </a:endParaRPr>
          </a:p>
          <a:p>
            <a:pPr algn="just"/>
            <a:r>
              <a:rPr lang="en-GB" sz="1600" dirty="0">
                <a:latin typeface="Century Gothic" panose="020B0502020202020204" pitchFamily="34" charset="0"/>
              </a:rPr>
              <a:t>With a weight of </a:t>
            </a:r>
            <a:r>
              <a:rPr lang="en-GB" sz="1600" b="1" dirty="0">
                <a:solidFill>
                  <a:srgbClr val="FF0000"/>
                </a:solidFill>
                <a:latin typeface="Century Gothic" panose="020B0502020202020204" pitchFamily="34" charset="0"/>
              </a:rPr>
              <a:t>1.5kg</a:t>
            </a:r>
            <a:r>
              <a:rPr lang="en-GB" sz="1600" dirty="0">
                <a:latin typeface="Century Gothic" panose="020B0502020202020204" pitchFamily="34" charset="0"/>
              </a:rPr>
              <a:t> per </a:t>
            </a:r>
            <a:r>
              <a:rPr lang="en-GB" sz="1600" dirty="0" smtClean="0">
                <a:latin typeface="Century Gothic" panose="020B0502020202020204" pitchFamily="34" charset="0"/>
              </a:rPr>
              <a:t>plastic brick </a:t>
            </a:r>
            <a:r>
              <a:rPr lang="en-GB" sz="1600" dirty="0">
                <a:latin typeface="Century Gothic" panose="020B0502020202020204" pitchFamily="34" charset="0"/>
              </a:rPr>
              <a:t>as compared to regular sandcrete blocks of </a:t>
            </a:r>
            <a:r>
              <a:rPr lang="en-GB" sz="1600" b="1" dirty="0">
                <a:solidFill>
                  <a:srgbClr val="FF0000"/>
                </a:solidFill>
                <a:latin typeface="Century Gothic" panose="020B0502020202020204" pitchFamily="34" charset="0"/>
              </a:rPr>
              <a:t>19kg</a:t>
            </a:r>
            <a:r>
              <a:rPr lang="en-GB" sz="1600" dirty="0">
                <a:latin typeface="Century Gothic" panose="020B0502020202020204" pitchFamily="34" charset="0"/>
              </a:rPr>
              <a:t>, it makes it easier to carry and install</a:t>
            </a:r>
            <a:r>
              <a:rPr lang="en-GB" sz="1600" dirty="0" smtClean="0">
                <a:latin typeface="Century Gothic" panose="020B0502020202020204" pitchFamily="34" charset="0"/>
              </a:rPr>
              <a:t>. This helps to reduce the load on the structure.</a:t>
            </a:r>
          </a:p>
          <a:p>
            <a:pPr algn="just"/>
            <a:endParaRPr lang="en-GB" sz="1600" dirty="0">
              <a:latin typeface="Century Gothic" panose="020B0502020202020204" pitchFamily="34" charset="0"/>
            </a:endParaRPr>
          </a:p>
          <a:p>
            <a:pPr algn="just"/>
            <a:r>
              <a:rPr lang="en-GB" sz="1600" dirty="0" smtClean="0">
                <a:latin typeface="Century Gothic" panose="020B0502020202020204" pitchFamily="34" charset="0"/>
              </a:rPr>
              <a:t>Having </a:t>
            </a:r>
            <a:r>
              <a:rPr lang="en-GB" sz="1600" dirty="0">
                <a:latin typeface="Century Gothic" panose="020B0502020202020204" pitchFamily="34" charset="0"/>
              </a:rPr>
              <a:t>a compressive strength of </a:t>
            </a:r>
            <a:r>
              <a:rPr lang="en-GB" sz="1600" b="1" dirty="0">
                <a:solidFill>
                  <a:srgbClr val="FF0000"/>
                </a:solidFill>
                <a:latin typeface="Century Gothic" panose="020B0502020202020204" pitchFamily="34" charset="0"/>
              </a:rPr>
              <a:t>271N/mm²</a:t>
            </a:r>
            <a:r>
              <a:rPr lang="en-GB" sz="1600" dirty="0">
                <a:latin typeface="Century Gothic" panose="020B0502020202020204" pitchFamily="34" charset="0"/>
              </a:rPr>
              <a:t>, it is 6 times stronger than regular blocks with a compressive strength of </a:t>
            </a:r>
            <a:r>
              <a:rPr lang="en-GB" sz="1600" b="1" dirty="0">
                <a:solidFill>
                  <a:srgbClr val="FF0000"/>
                </a:solidFill>
                <a:latin typeface="Century Gothic" panose="020B0502020202020204" pitchFamily="34" charset="0"/>
              </a:rPr>
              <a:t>4N/mm²</a:t>
            </a:r>
            <a:r>
              <a:rPr lang="en-GB" sz="1600" dirty="0">
                <a:latin typeface="Century Gothic" panose="020B0502020202020204" pitchFamily="34" charset="0"/>
              </a:rPr>
              <a:t>. </a:t>
            </a:r>
            <a:r>
              <a:rPr lang="en-GB" sz="1600" dirty="0" smtClean="0">
                <a:latin typeface="Century Gothic" panose="020B0502020202020204" pitchFamily="34" charset="0"/>
              </a:rPr>
              <a:t>While hollow blocks take about 7 days before use, it </a:t>
            </a:r>
            <a:r>
              <a:rPr lang="en-GB" sz="1600" dirty="0">
                <a:latin typeface="Century Gothic" panose="020B0502020202020204" pitchFamily="34" charset="0"/>
              </a:rPr>
              <a:t>takes </a:t>
            </a:r>
            <a:r>
              <a:rPr lang="en-GB" sz="1600" b="1" dirty="0">
                <a:solidFill>
                  <a:srgbClr val="FF0000"/>
                </a:solidFill>
                <a:latin typeface="Century Gothic" panose="020B0502020202020204" pitchFamily="34" charset="0"/>
              </a:rPr>
              <a:t>13 minutes </a:t>
            </a:r>
            <a:r>
              <a:rPr lang="en-GB" sz="1600" dirty="0">
                <a:latin typeface="Century Gothic" panose="020B0502020202020204" pitchFamily="34" charset="0"/>
              </a:rPr>
              <a:t>for </a:t>
            </a:r>
            <a:r>
              <a:rPr lang="en-GB" sz="1600" dirty="0" smtClean="0">
                <a:latin typeface="Century Gothic" panose="020B0502020202020204" pitchFamily="34" charset="0"/>
              </a:rPr>
              <a:t>the </a:t>
            </a:r>
            <a:r>
              <a:rPr lang="en-GB" sz="1600" dirty="0" smtClean="0">
                <a:latin typeface="Century Gothic" panose="020B0502020202020204" pitchFamily="34" charset="0"/>
              </a:rPr>
              <a:t>plastic brick </a:t>
            </a:r>
            <a:r>
              <a:rPr lang="en-GB" sz="1600" dirty="0">
                <a:latin typeface="Century Gothic" panose="020B0502020202020204" pitchFamily="34" charset="0"/>
              </a:rPr>
              <a:t>to be ready from shredding to </a:t>
            </a:r>
            <a:r>
              <a:rPr lang="en-GB" sz="1600" dirty="0" smtClean="0">
                <a:latin typeface="Century Gothic" panose="020B0502020202020204" pitchFamily="34" charset="0"/>
              </a:rPr>
              <a:t>setting, thus increasing productivity.</a:t>
            </a:r>
          </a:p>
          <a:p>
            <a:pPr algn="just"/>
            <a:endParaRPr lang="en-GB" sz="1600" dirty="0">
              <a:latin typeface="Century Gothic" panose="020B0502020202020204" pitchFamily="34" charset="0"/>
            </a:endParaRPr>
          </a:p>
          <a:p>
            <a:pPr algn="just"/>
            <a:r>
              <a:rPr lang="en-GB" sz="1600" dirty="0" smtClean="0">
                <a:latin typeface="Century Gothic" panose="020B0502020202020204" pitchFamily="34" charset="0"/>
              </a:rPr>
              <a:t>The </a:t>
            </a:r>
            <a:r>
              <a:rPr lang="en-GB" sz="1600" dirty="0">
                <a:latin typeface="Century Gothic" panose="020B0502020202020204" pitchFamily="34" charset="0"/>
              </a:rPr>
              <a:t>brick can be used both alone as a load-bearing unit and in conjunction with conventional building techniques like wood and metal.</a:t>
            </a:r>
          </a:p>
          <a:p>
            <a:pPr algn="just"/>
            <a:endParaRPr lang="en-GB" sz="1600" dirty="0">
              <a:latin typeface="Century Gothic" panose="020B0502020202020204" pitchFamily="34" charset="0"/>
            </a:endParaRPr>
          </a:p>
          <a:p>
            <a:pPr algn="just"/>
            <a:r>
              <a:rPr lang="en-GB" sz="1600" dirty="0">
                <a:latin typeface="Century Gothic" panose="020B0502020202020204" pitchFamily="34" charset="0"/>
              </a:rPr>
              <a:t>Each brick is made to fit together like Lego and can be quickly built using only a hammer. enabling even a novice builder to construct a sturdy and long-lasting building. Additionally hollow, each brick has less thermal bridging and better insulating qualities than typical masonry building</a:t>
            </a:r>
            <a:r>
              <a:rPr lang="en-GB" sz="1600" dirty="0" smtClean="0">
                <a:latin typeface="Century Gothic" panose="020B0502020202020204" pitchFamily="34" charset="0"/>
              </a:rPr>
              <a:t>.</a:t>
            </a:r>
          </a:p>
          <a:p>
            <a:pPr algn="just"/>
            <a:endParaRPr lang="en-US" sz="1600" dirty="0">
              <a:latin typeface="Century Gothic" panose="020B0502020202020204" pitchFamily="34" charset="0"/>
            </a:endParaRPr>
          </a:p>
          <a:p>
            <a:pPr algn="just"/>
            <a:endParaRPr lang="en-GB" sz="1600" dirty="0">
              <a:latin typeface="Century Gothic" panose="020B0502020202020204" pitchFamily="34" charset="0"/>
            </a:endParaRPr>
          </a:p>
          <a:p>
            <a:pPr algn="just"/>
            <a:r>
              <a:rPr lang="en-GB" sz="1600" dirty="0">
                <a:latin typeface="Century Gothic" panose="020B0502020202020204" pitchFamily="34" charset="0"/>
              </a:rPr>
              <a:t>​</a:t>
            </a:r>
          </a:p>
        </p:txBody>
      </p:sp>
    </p:spTree>
    <p:extLst>
      <p:ext uri="{BB962C8B-B14F-4D97-AF65-F5344CB8AC3E}">
        <p14:creationId xmlns:p14="http://schemas.microsoft.com/office/powerpoint/2010/main" val="33403465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A9FCAA5-B1B7-4127-B9F9-7D2C53F0D053}"/>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60DF4977-AC58-4D76-9776-F51B813EBC4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339840" y="323557"/>
            <a:ext cx="2048128" cy="1364565"/>
          </a:xfrm>
          <a:prstGeom prst="rect">
            <a:avLst/>
          </a:prstGeom>
        </p:spPr>
      </p:pic>
      <p:pic>
        <p:nvPicPr>
          <p:cNvPr id="9" name="Picture 8">
            <a:extLst>
              <a:ext uri="{FF2B5EF4-FFF2-40B4-BE49-F238E27FC236}">
                <a16:creationId xmlns:a16="http://schemas.microsoft.com/office/drawing/2014/main" id="{FCDA2967-7779-43F8-A4A8-174E9FEAF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6926" y="1950878"/>
            <a:ext cx="2081286" cy="2081286"/>
          </a:xfrm>
          <a:prstGeom prst="rect">
            <a:avLst/>
          </a:prstGeom>
        </p:spPr>
      </p:pic>
      <p:pic>
        <p:nvPicPr>
          <p:cNvPr id="13" name="Picture 12">
            <a:extLst>
              <a:ext uri="{FF2B5EF4-FFF2-40B4-BE49-F238E27FC236}">
                <a16:creationId xmlns:a16="http://schemas.microsoft.com/office/drawing/2014/main" id="{A14A08D5-8895-4BD3-950F-39C677D6A5D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155092" y="4813940"/>
            <a:ext cx="2693377" cy="1795584"/>
          </a:xfrm>
          <a:prstGeom prst="rect">
            <a:avLst/>
          </a:prstGeom>
        </p:spPr>
      </p:pic>
      <p:pic>
        <p:nvPicPr>
          <p:cNvPr id="15" name="Picture 14">
            <a:extLst>
              <a:ext uri="{FF2B5EF4-FFF2-40B4-BE49-F238E27FC236}">
                <a16:creationId xmlns:a16="http://schemas.microsoft.com/office/drawing/2014/main" id="{88A7B952-8DDF-4D1E-AF2D-7D4D93F4A9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9779" y="1295311"/>
            <a:ext cx="2972057" cy="2133688"/>
          </a:xfrm>
          <a:prstGeom prst="rect">
            <a:avLst/>
          </a:prstGeom>
        </p:spPr>
      </p:pic>
      <p:pic>
        <p:nvPicPr>
          <p:cNvPr id="19" name="Picture 18">
            <a:extLst>
              <a:ext uri="{FF2B5EF4-FFF2-40B4-BE49-F238E27FC236}">
                <a16:creationId xmlns:a16="http://schemas.microsoft.com/office/drawing/2014/main" id="{95400E5B-DEC4-44D6-9ED9-962DEDE6D16B}"/>
              </a:ext>
            </a:extLst>
          </p:cNvPr>
          <p:cNvPicPr>
            <a:picLocks noChangeAspect="1"/>
          </p:cNvPicPr>
          <p:nvPr/>
        </p:nvPicPr>
        <p:blipFill rotWithShape="1">
          <a:blip r:embed="rId6">
            <a:extLst>
              <a:ext uri="{28A0092B-C50C-407E-A947-70E740481C1C}">
                <a14:useLocalDpi xmlns:a14="http://schemas.microsoft.com/office/drawing/2010/main" val="0"/>
              </a:ext>
            </a:extLst>
          </a:blip>
          <a:srcRect t="8617"/>
          <a:stretch/>
        </p:blipFill>
        <p:spPr>
          <a:xfrm>
            <a:off x="3287176" y="4672168"/>
            <a:ext cx="2143125" cy="1958459"/>
          </a:xfrm>
          <a:prstGeom prst="rect">
            <a:avLst/>
          </a:prstGeom>
        </p:spPr>
      </p:pic>
      <p:graphicFrame>
        <p:nvGraphicFramePr>
          <p:cNvPr id="4" name="Diagram 3">
            <a:extLst>
              <a:ext uri="{FF2B5EF4-FFF2-40B4-BE49-F238E27FC236}">
                <a16:creationId xmlns:a16="http://schemas.microsoft.com/office/drawing/2014/main" id="{90B993B8-55CB-4D62-8C66-A7F36A7C587C}"/>
              </a:ext>
            </a:extLst>
          </p:cNvPr>
          <p:cNvGraphicFramePr/>
          <p:nvPr>
            <p:extLst>
              <p:ext uri="{D42A27DB-BD31-4B8C-83A1-F6EECF244321}">
                <p14:modId xmlns:p14="http://schemas.microsoft.com/office/powerpoint/2010/main" val="95049449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6" name="TextBox 15">
            <a:extLst>
              <a:ext uri="{FF2B5EF4-FFF2-40B4-BE49-F238E27FC236}">
                <a16:creationId xmlns:a16="http://schemas.microsoft.com/office/drawing/2014/main" id="{D2BE8F62-B33A-4D17-A4FA-9250A45F8646}"/>
              </a:ext>
            </a:extLst>
          </p:cNvPr>
          <p:cNvSpPr txBox="1"/>
          <p:nvPr/>
        </p:nvSpPr>
        <p:spPr>
          <a:xfrm>
            <a:off x="8904824" y="4058941"/>
            <a:ext cx="1325489" cy="369332"/>
          </a:xfrm>
          <a:prstGeom prst="rect">
            <a:avLst/>
          </a:prstGeom>
          <a:noFill/>
        </p:spPr>
        <p:txBody>
          <a:bodyPr wrap="square" rtlCol="0">
            <a:spAutoFit/>
          </a:bodyPr>
          <a:lstStyle/>
          <a:p>
            <a:r>
              <a:rPr lang="en-GB" dirty="0">
                <a:solidFill>
                  <a:srgbClr val="FF0000"/>
                </a:solidFill>
              </a:rPr>
              <a:t>$2,000 each</a:t>
            </a:r>
          </a:p>
        </p:txBody>
      </p:sp>
      <p:sp>
        <p:nvSpPr>
          <p:cNvPr id="20" name="TextBox 19">
            <a:extLst>
              <a:ext uri="{FF2B5EF4-FFF2-40B4-BE49-F238E27FC236}">
                <a16:creationId xmlns:a16="http://schemas.microsoft.com/office/drawing/2014/main" id="{73600440-A8CB-4202-94B1-D3238F4EC6EA}"/>
              </a:ext>
            </a:extLst>
          </p:cNvPr>
          <p:cNvSpPr txBox="1"/>
          <p:nvPr/>
        </p:nvSpPr>
        <p:spPr>
          <a:xfrm>
            <a:off x="8904824" y="5963193"/>
            <a:ext cx="1448972" cy="646331"/>
          </a:xfrm>
          <a:prstGeom prst="rect">
            <a:avLst/>
          </a:prstGeom>
          <a:noFill/>
        </p:spPr>
        <p:txBody>
          <a:bodyPr wrap="square" rtlCol="0">
            <a:spAutoFit/>
          </a:bodyPr>
          <a:lstStyle/>
          <a:p>
            <a:r>
              <a:rPr lang="en-GB" dirty="0">
                <a:solidFill>
                  <a:srgbClr val="FF0000"/>
                </a:solidFill>
              </a:rPr>
              <a:t>$6,000 each (one mould)</a:t>
            </a:r>
          </a:p>
        </p:txBody>
      </p:sp>
      <p:sp>
        <p:nvSpPr>
          <p:cNvPr id="21" name="TextBox 20">
            <a:extLst>
              <a:ext uri="{FF2B5EF4-FFF2-40B4-BE49-F238E27FC236}">
                <a16:creationId xmlns:a16="http://schemas.microsoft.com/office/drawing/2014/main" id="{CB49F781-103F-42C6-9D1E-4C744A88647B}"/>
              </a:ext>
            </a:extLst>
          </p:cNvPr>
          <p:cNvSpPr txBox="1"/>
          <p:nvPr/>
        </p:nvSpPr>
        <p:spPr>
          <a:xfrm>
            <a:off x="1527432" y="6041514"/>
            <a:ext cx="1633025" cy="646331"/>
          </a:xfrm>
          <a:prstGeom prst="rect">
            <a:avLst/>
          </a:prstGeom>
          <a:noFill/>
        </p:spPr>
        <p:txBody>
          <a:bodyPr wrap="square" rtlCol="0">
            <a:spAutoFit/>
          </a:bodyPr>
          <a:lstStyle/>
          <a:p>
            <a:r>
              <a:rPr lang="en-GB" dirty="0">
                <a:solidFill>
                  <a:srgbClr val="FF0000"/>
                </a:solidFill>
              </a:rPr>
              <a:t>$30,000 each (four moulds)</a:t>
            </a:r>
          </a:p>
        </p:txBody>
      </p:sp>
      <p:sp>
        <p:nvSpPr>
          <p:cNvPr id="22" name="TextBox 21">
            <a:extLst>
              <a:ext uri="{FF2B5EF4-FFF2-40B4-BE49-F238E27FC236}">
                <a16:creationId xmlns:a16="http://schemas.microsoft.com/office/drawing/2014/main" id="{0C771312-5422-4801-B80F-4A737670A428}"/>
              </a:ext>
            </a:extLst>
          </p:cNvPr>
          <p:cNvSpPr txBox="1"/>
          <p:nvPr/>
        </p:nvSpPr>
        <p:spPr>
          <a:xfrm>
            <a:off x="534572" y="196948"/>
            <a:ext cx="2180493" cy="400110"/>
          </a:xfrm>
          <a:prstGeom prst="rect">
            <a:avLst/>
          </a:prstGeom>
          <a:noFill/>
        </p:spPr>
        <p:txBody>
          <a:bodyPr wrap="square" rtlCol="0">
            <a:spAutoFit/>
          </a:bodyPr>
          <a:lstStyle/>
          <a:p>
            <a:r>
              <a:rPr lang="en-GB" sz="2000" b="1" dirty="0">
                <a:solidFill>
                  <a:srgbClr val="FF0000"/>
                </a:solidFill>
                <a:latin typeface="Century Gothic" panose="020B0502020202020204" pitchFamily="34" charset="0"/>
              </a:rPr>
              <a:t>THE PROCESS</a:t>
            </a:r>
          </a:p>
        </p:txBody>
      </p:sp>
    </p:spTree>
    <p:extLst>
      <p:ext uri="{BB962C8B-B14F-4D97-AF65-F5344CB8AC3E}">
        <p14:creationId xmlns:p14="http://schemas.microsoft.com/office/powerpoint/2010/main" val="452423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2847A6-CFFF-4EB1-9400-9F22020BB500}"/>
              </a:ext>
            </a:extLst>
          </p:cNvPr>
          <p:cNvSpPr/>
          <p:nvPr/>
        </p:nvSpPr>
        <p:spPr>
          <a:xfrm>
            <a:off x="0" y="0"/>
            <a:ext cx="12192000"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547CB07-229C-4683-85A6-E9389A9F7411}"/>
              </a:ext>
            </a:extLst>
          </p:cNvPr>
          <p:cNvSpPr txBox="1"/>
          <p:nvPr/>
        </p:nvSpPr>
        <p:spPr>
          <a:xfrm>
            <a:off x="3961227" y="2967335"/>
            <a:ext cx="4269545" cy="923330"/>
          </a:xfrm>
          <a:prstGeom prst="rect">
            <a:avLst/>
          </a:prstGeom>
          <a:noFill/>
        </p:spPr>
        <p:txBody>
          <a:bodyPr wrap="square" rtlCol="0">
            <a:spAutoFit/>
          </a:bodyPr>
          <a:lstStyle/>
          <a:p>
            <a:r>
              <a:rPr lang="en-GB" sz="5400" dirty="0">
                <a:solidFill>
                  <a:srgbClr val="FF0000"/>
                </a:solidFill>
                <a:latin typeface="Century Gothic" panose="020B0502020202020204" pitchFamily="34" charset="0"/>
              </a:rPr>
              <a:t>THANK YOU.</a:t>
            </a:r>
          </a:p>
        </p:txBody>
      </p:sp>
    </p:spTree>
    <p:extLst>
      <p:ext uri="{BB962C8B-B14F-4D97-AF65-F5344CB8AC3E}">
        <p14:creationId xmlns:p14="http://schemas.microsoft.com/office/powerpoint/2010/main" val="20774592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454</TotalTime>
  <Words>434</Words>
  <Application>Microsoft Office PowerPoint</Application>
  <PresentationFormat>Widescreen</PresentationFormat>
  <Paragraphs>35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Office Theme</vt:lpstr>
      <vt:lpstr>PowerPoint Presentation</vt:lpstr>
      <vt:lpstr>PowerPoint Presentation</vt:lpstr>
      <vt:lpstr>PowerPoint Presentation</vt:lpstr>
      <vt:lpstr>WHY PLASTIC?</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dc:creator>
  <cp:lastModifiedBy>personal</cp:lastModifiedBy>
  <cp:revision>21</cp:revision>
  <dcterms:created xsi:type="dcterms:W3CDTF">2022-10-01T10:06:04Z</dcterms:created>
  <dcterms:modified xsi:type="dcterms:W3CDTF">2022-12-19T16:59:05Z</dcterms:modified>
</cp:coreProperties>
</file>